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717" r:id="rId3"/>
    <p:sldId id="536" r:id="rId4"/>
    <p:sldId id="683" r:id="rId5"/>
    <p:sldId id="593" r:id="rId6"/>
    <p:sldId id="676" r:id="rId7"/>
    <p:sldId id="705" r:id="rId8"/>
    <p:sldId id="707" r:id="rId9"/>
    <p:sldId id="716" r:id="rId10"/>
    <p:sldId id="718" r:id="rId11"/>
    <p:sldId id="719" r:id="rId12"/>
    <p:sldId id="709" r:id="rId13"/>
    <p:sldId id="711" r:id="rId14"/>
    <p:sldId id="712" r:id="rId15"/>
    <p:sldId id="713" r:id="rId16"/>
    <p:sldId id="714" r:id="rId17"/>
    <p:sldId id="715" r:id="rId18"/>
    <p:sldId id="720" r:id="rId19"/>
    <p:sldId id="721" r:id="rId20"/>
    <p:sldId id="722" r:id="rId21"/>
    <p:sldId id="723" r:id="rId22"/>
    <p:sldId id="724" r:id="rId23"/>
    <p:sldId id="725" r:id="rId24"/>
    <p:sldId id="667" r:id="rId25"/>
  </p:sldIdLst>
  <p:sldSz cx="12192000" cy="6858000"/>
  <p:notesSz cx="6950075" cy="9236075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ssa Henley" initials="MH" lastIdx="4" clrIdx="0">
    <p:extLst>
      <p:ext uri="{19B8F6BF-5375-455C-9EA6-DF929625EA0E}">
        <p15:presenceInfo xmlns:p15="http://schemas.microsoft.com/office/powerpoint/2012/main" userId="S-1-5-21-1804499952-226690194-1928362250-9525" providerId="AD"/>
      </p:ext>
    </p:extLst>
  </p:cmAuthor>
  <p:cmAuthor id="2" name="Microsoft Office User" initials="MOU" lastIdx="8" clrIdx="1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3" name="Mandana Basetvat" initials="MB" lastIdx="31" clrIdx="2">
    <p:extLst>
      <p:ext uri="{19B8F6BF-5375-455C-9EA6-DF929625EA0E}">
        <p15:presenceInfo xmlns:p15="http://schemas.microsoft.com/office/powerpoint/2012/main" userId="S-1-5-21-1804499952-226690194-1928362250-20179" providerId="AD"/>
      </p:ext>
    </p:extLst>
  </p:cmAuthor>
  <p:cmAuthor id="4" name="Brianna Blanchard" initials="BB" lastIdx="12" clrIdx="3">
    <p:extLst>
      <p:ext uri="{19B8F6BF-5375-455C-9EA6-DF929625EA0E}">
        <p15:presenceInfo xmlns:p15="http://schemas.microsoft.com/office/powerpoint/2012/main" userId="S-1-5-21-1804499952-226690194-1928362250-14804" providerId="AD"/>
      </p:ext>
    </p:extLst>
  </p:cmAuthor>
  <p:cmAuthor id="5" name="Valen Anderson" initials="VA" lastIdx="1" clrIdx="4">
    <p:extLst>
      <p:ext uri="{19B8F6BF-5375-455C-9EA6-DF929625EA0E}">
        <p15:presenceInfo xmlns:p15="http://schemas.microsoft.com/office/powerpoint/2012/main" userId="S-1-5-21-1804499952-226690194-1928362250-247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5205"/>
    <a:srgbClr val="6C7781"/>
    <a:srgbClr val="44515E"/>
    <a:srgbClr val="999B9D"/>
    <a:srgbClr val="000000"/>
    <a:srgbClr val="70AD47"/>
    <a:srgbClr val="FFFAEC"/>
    <a:srgbClr val="FFFFFF"/>
    <a:srgbClr val="FFFFCC"/>
    <a:srgbClr val="001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4" autoAdjust="0"/>
    <p:restoredTop sz="74538" autoAdjust="0"/>
  </p:normalViewPr>
  <p:slideViewPr>
    <p:cSldViewPr snapToGrid="0">
      <p:cViewPr varScale="1">
        <p:scale>
          <a:sx n="97" d="100"/>
          <a:sy n="97" d="100"/>
        </p:scale>
        <p:origin x="330" y="1086"/>
      </p:cViewPr>
      <p:guideLst>
        <p:guide orient="horz" pos="768"/>
        <p:guide pos="3840"/>
        <p:guide pos="528"/>
        <p:guide pos="792"/>
      </p:guideLst>
    </p:cSldViewPr>
  </p:slideViewPr>
  <p:outlineViewPr>
    <p:cViewPr>
      <p:scale>
        <a:sx n="33" d="100"/>
        <a:sy n="33" d="100"/>
      </p:scale>
      <p:origin x="0" y="-187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3" d="100"/>
        <a:sy n="63" d="100"/>
      </p:scale>
      <p:origin x="0" y="-58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CF3021FD-A47B-470B-B9B9-020C83E2CDC4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B1E623C6-C062-4255-BF1C-8CBA9CDD0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70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22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28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31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98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0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0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78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2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84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Say: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Laserfiche has taken the time to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well-developed policies and procedures, which outline behavior and performance standards. This gives managers and team members a better understanding of overall expectations.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13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33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4D954-AFAD-4EEF-8647-D5C026033A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2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baseline="0" dirty="0"/>
              <a:t>Ask: </a:t>
            </a:r>
            <a:r>
              <a:rPr lang="en-US" sz="1200" baseline="0" dirty="0"/>
              <a:t>When you applied here, had any of you heard about Laserfiche and its products?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Expected</a:t>
            </a:r>
            <a:r>
              <a:rPr lang="en-US" sz="1200" b="1" baseline="0" dirty="0"/>
              <a:t> Responses: </a:t>
            </a:r>
            <a:r>
              <a:rPr lang="en-US" sz="1200" b="0" baseline="0" dirty="0"/>
              <a:t>May Vary.</a:t>
            </a:r>
            <a:endParaRPr lang="en-US" sz="1200" b="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/>
              <a:t>Say: </a:t>
            </a:r>
            <a:r>
              <a:rPr lang="en-US" sz="1200" b="0" dirty="0"/>
              <a:t>About every 6-weeks</a:t>
            </a:r>
            <a:r>
              <a:rPr lang="en-US" sz="1200" b="0" baseline="0" dirty="0"/>
              <a:t> we offer a 3-day new hire orientation course. You will be invited to join us to learn more about our company history and products. Today we’re going to provide you a high level overview. </a:t>
            </a:r>
            <a:r>
              <a:rPr lang="en-US" sz="1200" baseline="0" dirty="0"/>
              <a:t>As I mentioned earlier, Laserfiche was founded in 1987. We’ve grown substantially since then, and now have 7 offices worldwide – here in Long Beach, Washington D.C., Toronto, Guadalajara, the U.K., Shanghai, and Hong Kong.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b="1" baseline="0" dirty="0"/>
              <a:t>Say: </a:t>
            </a:r>
            <a:r>
              <a:rPr lang="en-US" sz="1200" baseline="0" dirty="0"/>
              <a:t>To date, we have a little over 400 employees world wide, of which 299 </a:t>
            </a:r>
            <a:r>
              <a:rPr lang="en-US" sz="1200" baseline="0" dirty="0">
                <a:sym typeface="Wingdings" panose="05000000000000000000" pitchFamily="2" charset="2"/>
              </a:rPr>
              <a:t></a:t>
            </a:r>
            <a:r>
              <a:rPr lang="en-US" sz="1200" baseline="0" dirty="0"/>
              <a:t> are located at our Long Beach headquarters. Throughout the years we’ve had over 36,000 unique installations of the software worldwide, which accounts for over 5 million end users.</a:t>
            </a:r>
          </a:p>
          <a:p>
            <a:endParaRPr lang="en-US" b="1" dirty="0"/>
          </a:p>
          <a:p>
            <a:endParaRPr lang="en-US" b="0" dirty="0"/>
          </a:p>
          <a:p>
            <a:r>
              <a:rPr lang="en-US" b="0" dirty="0"/>
              <a:t>Laserfiche is a privately held company that has been in business for over 30 years. We have over 450 employees across 7 offices. The vast majority</a:t>
            </a:r>
            <a:r>
              <a:rPr lang="en-US" b="0" baseline="0" dirty="0"/>
              <a:t> (320)</a:t>
            </a:r>
            <a:r>
              <a:rPr lang="en-US" b="0" dirty="0"/>
              <a:t> of our employees work here in Long Beach, out of our corporate headquarters.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u="sng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none" dirty="0"/>
              <a:t>Laserfiche is the leading global provider of intelligent content management and business process automation. The Laserfiche® platform enables organizations in more than 80 countries to transform into digital businesses. Customers in every industry—including government, education, financial services and manufacturing—use Laserfiche® to boost productivity, scale their business and deliver digital-first customer experiences.</a:t>
            </a:r>
            <a:endParaRPr lang="en-US" b="0" u="none" dirty="0"/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Laserfiche employees in offices around the world are committed to the company’s vision of empowering customers and inspiring people to reimagine how technology can transform lives. </a:t>
            </a:r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This</a:t>
            </a:r>
            <a:r>
              <a:rPr lang="en-US" b="0" baseline="0" dirty="0"/>
              <a:t> map depicts our customer concentration worldwide…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49492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Say: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Laserfiche has taken the time to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well-developed policies and procedures, which outline behavior and performance standards. This gives managers and team members a better understanding of overall expectations.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24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6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Say: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Laserfiche has taken the time to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well-developed policies and procedures, which outline behavior and performance standards. This gives managers and team members a better understanding of overall expectations.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E623C6-C062-4255-BF1C-8CBA9CDD04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29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A8FC8-016D-4761-B914-F2EF5C0BFA46}" type="datetime1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Laserfiche Confidential -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65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E53825"/>
              </a:gs>
            </a:gsLst>
            <a:lin ang="81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3900" y="1916647"/>
            <a:ext cx="9211377" cy="3724977"/>
          </a:xfrm>
        </p:spPr>
        <p:txBody>
          <a:bodyPr anchor="b">
            <a:noAutofit/>
          </a:bodyPr>
          <a:lstStyle>
            <a:lvl1pPr marL="0" indent="0">
              <a:buNone/>
              <a:defRPr sz="60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7200">
                <a:solidFill>
                  <a:schemeClr val="bg1"/>
                </a:solidFill>
              </a:defRPr>
            </a:lvl2pPr>
            <a:lvl3pPr marL="914400" indent="0">
              <a:buNone/>
              <a:defRPr sz="7200">
                <a:solidFill>
                  <a:schemeClr val="bg1"/>
                </a:solidFill>
              </a:defRPr>
            </a:lvl3pPr>
            <a:lvl4pPr marL="1371600" indent="0">
              <a:buNone/>
              <a:defRPr sz="7200">
                <a:solidFill>
                  <a:schemeClr val="bg1"/>
                </a:solidFill>
              </a:defRPr>
            </a:lvl4pPr>
            <a:lvl5pPr marL="1828800" indent="0">
              <a:buNone/>
              <a:defRPr sz="7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 dividers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Laserfiche Confidential -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428292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2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F458-50FD-40B9-8D2F-B164BA1F8865}" type="datetime1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Laserfiche Confidential -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91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6F7FC-3990-4E80-A1FA-E2630D560C68}" type="datetime1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Laserfiche Confidential -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27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AE5C-0A6F-461D-9F1F-E6BF5E19C7BC}" type="datetime1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Laserfiche Confidential -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221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ny and 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BAB52-B7F0-4FFD-A689-65F99DBCB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906"/>
            <a:ext cx="12192000" cy="812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FD63A3-94F0-4986-9B9F-439C7BF3D8FD}"/>
              </a:ext>
            </a:extLst>
          </p:cNvPr>
          <p:cNvSpPr/>
          <p:nvPr userDrawn="1"/>
        </p:nvSpPr>
        <p:spPr>
          <a:xfrm>
            <a:off x="0" y="-475861"/>
            <a:ext cx="12192000" cy="8173616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4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78597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0DAFB-DCB9-4C1E-9BD3-BD07C66B9BF2}" type="datetime1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Laserfiche Confidential -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62F74-D0C6-4E37-B169-1B40C055E18E}" type="datetime1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Laserfiche Confidential -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0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7768B-3200-42F6-A06E-27787158CA4C}" type="datetime1">
              <a:rPr lang="en-US" smtClean="0"/>
              <a:t>9/26/2020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Laserfiche Confidential - Do Not Distribute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89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FC42D-F13C-4F5F-AD96-851DF10D95C6}" type="datetime1">
              <a:rPr lang="en-US" smtClean="0"/>
              <a:t>9/26/2020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Laserfiche Confidential - Do Not Distribute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7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Laserfiche Confidential -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71068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rgbClr val="0F848F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1999" cy="6857999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7200">
                <a:solidFill>
                  <a:schemeClr val="bg1"/>
                </a:solidFill>
              </a:defRPr>
            </a:lvl2pPr>
            <a:lvl3pPr marL="914400" indent="0">
              <a:buNone/>
              <a:defRPr sz="7200">
                <a:solidFill>
                  <a:schemeClr val="bg1"/>
                </a:solidFill>
              </a:defRPr>
            </a:lvl3pPr>
            <a:lvl4pPr marL="1371600" indent="0">
              <a:buNone/>
              <a:defRPr sz="7200">
                <a:solidFill>
                  <a:schemeClr val="bg1"/>
                </a:solidFill>
              </a:defRPr>
            </a:lvl4pPr>
            <a:lvl5pPr marL="1828800" indent="0">
              <a:buNone/>
              <a:defRPr sz="7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quote here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Laserfiche Confidential -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59598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490311" y="981777"/>
            <a:ext cx="9211377" cy="3724977"/>
          </a:xfrm>
        </p:spPr>
        <p:txBody>
          <a:bodyPr anchor="b">
            <a:noAutofit/>
          </a:bodyPr>
          <a:lstStyle>
            <a:lvl1pPr marL="0" indent="0">
              <a:buNone/>
              <a:defRPr sz="60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7200">
                <a:solidFill>
                  <a:schemeClr val="bg1"/>
                </a:solidFill>
              </a:defRPr>
            </a:lvl2pPr>
            <a:lvl3pPr marL="914400" indent="0">
              <a:buNone/>
              <a:defRPr sz="7200">
                <a:solidFill>
                  <a:schemeClr val="bg1"/>
                </a:solidFill>
              </a:defRPr>
            </a:lvl3pPr>
            <a:lvl4pPr marL="1371600" indent="0">
              <a:buNone/>
              <a:defRPr sz="7200">
                <a:solidFill>
                  <a:schemeClr val="bg1"/>
                </a:solidFill>
              </a:defRPr>
            </a:lvl4pPr>
            <a:lvl5pPr marL="1828800" indent="0">
              <a:buNone/>
              <a:defRPr sz="7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quote here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1490311" y="5203757"/>
            <a:ext cx="3030353" cy="809625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&amp; Last name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Laserfiche Confidential -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566754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490311" y="723900"/>
            <a:ext cx="9211377" cy="3860799"/>
          </a:xfrm>
        </p:spPr>
        <p:txBody>
          <a:bodyPr anchor="b">
            <a:noAutofit/>
          </a:bodyPr>
          <a:lstStyle>
            <a:lvl1pPr marL="0" indent="0">
              <a:buNone/>
              <a:defRPr sz="5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7200">
                <a:solidFill>
                  <a:schemeClr val="bg1"/>
                </a:solidFill>
              </a:defRPr>
            </a:lvl2pPr>
            <a:lvl3pPr marL="914400" indent="0">
              <a:buNone/>
              <a:defRPr sz="7200">
                <a:solidFill>
                  <a:schemeClr val="bg1"/>
                </a:solidFill>
              </a:defRPr>
            </a:lvl3pPr>
            <a:lvl4pPr marL="1371600" indent="0">
              <a:buNone/>
              <a:defRPr sz="7200">
                <a:solidFill>
                  <a:schemeClr val="bg1"/>
                </a:solidFill>
              </a:defRPr>
            </a:lvl4pPr>
            <a:lvl5pPr marL="1828800" indent="0">
              <a:buNone/>
              <a:defRPr sz="7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quote here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1490311" y="5203757"/>
            <a:ext cx="3030353" cy="809625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&amp; Last name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Laserfiche Confidential -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742683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2CA50-FDB4-4985-81D5-337CD991CC6D}" type="datetime1">
              <a:rPr lang="en-US" smtClean="0"/>
              <a:t>9/26/2020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Laserfiche Confidential - Do Not Distribute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45BCB-35BF-4AC3-9A9B-99F71E49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8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  <p:sldLayoutId id="2147483663" r:id="rId14"/>
    <p:sldLayoutId id="2147483667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E53825"/>
              </a:gs>
            </a:gsLst>
            <a:lin ang="81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4961" y="157573"/>
            <a:ext cx="9791385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Machine Learning and Employee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F59F5-27F3-4BD4-9A93-43A3DDF8C57B}"/>
              </a:ext>
            </a:extLst>
          </p:cNvPr>
          <p:cNvSpPr txBox="1"/>
          <p:nvPr/>
        </p:nvSpPr>
        <p:spPr>
          <a:xfrm>
            <a:off x="4945627" y="4312828"/>
            <a:ext cx="3913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Rona Bourdeau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</a:rPr>
              <a:t>aka </a:t>
            </a:r>
            <a:r>
              <a:rPr lang="en-US" sz="3600" dirty="0">
                <a:solidFill>
                  <a:schemeClr val="bg1"/>
                </a:solidFill>
              </a:rPr>
              <a:t>Cunning Catbert</a:t>
            </a:r>
          </a:p>
          <a:p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79AC15-F951-48D4-AE55-A9B628B02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848" y="4312828"/>
            <a:ext cx="25431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97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DEE9D8-9646-4048-80FB-E524EC205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89" y="483086"/>
            <a:ext cx="11138422" cy="5891828"/>
          </a:xfrm>
        </p:spPr>
      </p:pic>
    </p:spTree>
    <p:extLst>
      <p:ext uri="{BB962C8B-B14F-4D97-AF65-F5344CB8AC3E}">
        <p14:creationId xmlns:p14="http://schemas.microsoft.com/office/powerpoint/2010/main" val="141457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CE6F72-C592-4AE9-964C-30C91D3C5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779" y="204234"/>
            <a:ext cx="10368441" cy="6449532"/>
          </a:xfrm>
        </p:spPr>
      </p:pic>
    </p:spTree>
    <p:extLst>
      <p:ext uri="{BB962C8B-B14F-4D97-AF65-F5344CB8AC3E}">
        <p14:creationId xmlns:p14="http://schemas.microsoft.com/office/powerpoint/2010/main" val="367934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3900" y="3764280"/>
            <a:ext cx="9211377" cy="1877344"/>
          </a:xfrm>
        </p:spPr>
        <p:txBody>
          <a:bodyPr/>
          <a:lstStyle/>
          <a:p>
            <a:r>
              <a:rPr lang="en-US" dirty="0"/>
              <a:t>HMO or PPO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49300" y="3105785"/>
            <a:ext cx="1765300" cy="7956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49300" y="5641624"/>
            <a:ext cx="9144000" cy="10437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9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C511-EBFE-465E-B697-0A578BF2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1"/>
                </a:solidFill>
              </a:rPr>
              <a:t>HMO or PPO:  What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8504-901A-4AA9-B013-2ED30229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Maintenance Organization (HMO)</a:t>
            </a:r>
          </a:p>
          <a:p>
            <a:r>
              <a:rPr lang="en-US" dirty="0"/>
              <a:t>Preferred Provider Organization (PPO)</a:t>
            </a:r>
          </a:p>
          <a:p>
            <a:r>
              <a:rPr lang="en-US" dirty="0"/>
              <a:t>These are two of many types of medical plan models</a:t>
            </a:r>
          </a:p>
        </p:txBody>
      </p:sp>
    </p:spTree>
    <p:extLst>
      <p:ext uri="{BB962C8B-B14F-4D97-AF65-F5344CB8AC3E}">
        <p14:creationId xmlns:p14="http://schemas.microsoft.com/office/powerpoint/2010/main" val="158151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C511-EBFE-465E-B697-0A578BF2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1"/>
                </a:solidFill>
              </a:rPr>
              <a:t>HMO or PPO:  What’s the difference anyway?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8504-901A-4AA9-B013-2ED30229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Gatekeeper</a:t>
            </a:r>
          </a:p>
          <a:p>
            <a:r>
              <a:rPr lang="en-US" dirty="0"/>
              <a:t>Deductible</a:t>
            </a:r>
          </a:p>
          <a:p>
            <a:r>
              <a:rPr lang="en-US" dirty="0"/>
              <a:t>Copay/Coinsurance</a:t>
            </a:r>
          </a:p>
          <a:p>
            <a:r>
              <a:rPr lang="en-US" dirty="0"/>
              <a:t>Provider flexibility</a:t>
            </a:r>
          </a:p>
        </p:txBody>
      </p:sp>
    </p:spTree>
    <p:extLst>
      <p:ext uri="{BB962C8B-B14F-4D97-AF65-F5344CB8AC3E}">
        <p14:creationId xmlns:p14="http://schemas.microsoft.com/office/powerpoint/2010/main" val="3128277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C511-EBFE-465E-B697-0A578BF2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Which plan will employees choose?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8504-901A-4AA9-B013-2ED30229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employees features, predict whether an employee will choose an HMO or PPO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Ethnicity</a:t>
            </a:r>
          </a:p>
          <a:p>
            <a:pPr lvl="1"/>
            <a:r>
              <a:rPr lang="en-US" dirty="0"/>
              <a:t>Department</a:t>
            </a:r>
          </a:p>
          <a:p>
            <a:pPr lvl="1"/>
            <a:r>
              <a:rPr lang="en-US" dirty="0"/>
              <a:t>State lived-in</a:t>
            </a:r>
          </a:p>
          <a:p>
            <a:pPr lvl="1"/>
            <a:r>
              <a:rPr lang="en-US" dirty="0"/>
              <a:t>Salary range</a:t>
            </a:r>
          </a:p>
        </p:txBody>
      </p:sp>
    </p:spTree>
    <p:extLst>
      <p:ext uri="{BB962C8B-B14F-4D97-AF65-F5344CB8AC3E}">
        <p14:creationId xmlns:p14="http://schemas.microsoft.com/office/powerpoint/2010/main" val="3770140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C511-EBFE-465E-B697-0A578BF2E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Accuracy Score per Model?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8504-901A-4AA9-B013-2ED30229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000" dirty="0">
              <a:solidFill>
                <a:srgbClr val="E35205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CF8F386-5D8B-43B6-91CC-1C8B1CA0E9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728785"/>
              </p:ext>
            </p:extLst>
          </p:nvPr>
        </p:nvGraphicFramePr>
        <p:xfrm>
          <a:off x="3617733" y="1870075"/>
          <a:ext cx="4956533" cy="4071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3" imgW="3896031" imgH="3200192" progId="Excel.Sheet.12">
                  <p:embed/>
                </p:oleObj>
              </mc:Choice>
              <mc:Fallback>
                <p:oleObj name="Worksheet" r:id="rId3" imgW="3896031" imgH="32001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7733" y="1870075"/>
                        <a:ext cx="4956533" cy="4071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6139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C511-EBFE-465E-B697-0A578BF2E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57"/>
            <a:ext cx="10515600" cy="1325563"/>
          </a:xfrm>
        </p:spPr>
        <p:txBody>
          <a:bodyPr/>
          <a:lstStyle/>
          <a:p>
            <a:r>
              <a:rPr lang="en-US" dirty="0"/>
              <a:t>Which features were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8504-901A-4AA9-B013-2ED30229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you live </a:t>
            </a:r>
          </a:p>
          <a:p>
            <a:r>
              <a:rPr lang="en-US" dirty="0"/>
              <a:t>Age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Ethnicity</a:t>
            </a:r>
          </a:p>
          <a:p>
            <a:r>
              <a:rPr lang="en-US" dirty="0"/>
              <a:t>Department</a:t>
            </a:r>
          </a:p>
          <a:p>
            <a:r>
              <a:rPr lang="en-US" sz="4000" dirty="0">
                <a:solidFill>
                  <a:srgbClr val="E35205"/>
                </a:solidFill>
              </a:rPr>
              <a:t>State lived-in</a:t>
            </a:r>
          </a:p>
          <a:p>
            <a:r>
              <a:rPr lang="en-US" sz="4000" dirty="0">
                <a:solidFill>
                  <a:srgbClr val="E35205"/>
                </a:solidFill>
              </a:rPr>
              <a:t>Salary range</a:t>
            </a:r>
          </a:p>
        </p:txBody>
      </p:sp>
    </p:spTree>
    <p:extLst>
      <p:ext uri="{BB962C8B-B14F-4D97-AF65-F5344CB8AC3E}">
        <p14:creationId xmlns:p14="http://schemas.microsoft.com/office/powerpoint/2010/main" val="2445592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357D35-3E3E-4EC7-B3AE-C106ABB7D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4D921-DCE6-4D92-987F-D98C93F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D942F-489D-4A7B-8983-94254348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F0F547-5526-40CC-8397-442101C26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768667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BD913-0EB6-48A4-B22A-6A4DE0898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83BB4-9E91-4801-BBD2-55E49481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778" y="918586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Preprocess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7FABE5-4353-4454-B1E3-1E2FD92C7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1" r="-1" b="3038"/>
          <a:stretch/>
        </p:blipFill>
        <p:spPr>
          <a:xfrm>
            <a:off x="388230" y="335194"/>
            <a:ext cx="5541519" cy="62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7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357D35-3E3E-4EC7-B3AE-C106ABB7D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4D921-DCE6-4D92-987F-D98C93F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D942F-489D-4A7B-8983-94254348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F0F547-5526-40CC-8397-442101C26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768667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BD913-0EB6-48A4-B22A-6A4DE0898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83BB4-9E91-4801-BBD2-55E49481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778" y="918586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</a:rPr>
              <a:t>KNeighbors</a:t>
            </a:r>
            <a:endParaRPr lang="en-US" sz="48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19C5FA-BA2C-4571-B43D-4F38705E4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9137" y="305218"/>
            <a:ext cx="3852405" cy="6305894"/>
          </a:xfrm>
        </p:spPr>
      </p:pic>
    </p:spTree>
    <p:extLst>
      <p:ext uri="{BB962C8B-B14F-4D97-AF65-F5344CB8AC3E}">
        <p14:creationId xmlns:p14="http://schemas.microsoft.com/office/powerpoint/2010/main" val="428030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1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F1D64-35B2-46D3-9D5E-22A7860B0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25" y="671951"/>
            <a:ext cx="10749144" cy="33591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01 Company Overview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02 Employee Overview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03 HMO or PPO</a:t>
            </a:r>
          </a:p>
          <a:p>
            <a:pPr marL="0">
              <a:spcBef>
                <a:spcPts val="0"/>
              </a:spcBef>
              <a:spcAft>
                <a:spcPts val="1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8880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357D35-3E3E-4EC7-B3AE-C106ABB7D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4D921-DCE6-4D92-987F-D98C93F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D942F-489D-4A7B-8983-94254348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F0F547-5526-40CC-8397-442101C26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768667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BD913-0EB6-48A4-B22A-6A4DE0898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83BB4-9E91-4801-BBD2-55E49481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778" y="918586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Logistic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4D2E92A-7DFB-4388-BCD4-CF1828E7B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119" y="364359"/>
            <a:ext cx="3002059" cy="555700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5237B-F8B4-409F-91DB-83601F12A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751" y="364359"/>
            <a:ext cx="2542054" cy="624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9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357D35-3E3E-4EC7-B3AE-C106ABB7D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4D921-DCE6-4D92-987F-D98C93F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D942F-489D-4A7B-8983-94254348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F0F547-5526-40CC-8397-442101C26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768667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BD913-0EB6-48A4-B22A-6A4DE0898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83BB4-9E91-4801-BBD2-55E49481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778" y="918586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Random Forest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FF58D-55F7-457F-94C0-492F6C95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51" y="310256"/>
            <a:ext cx="3654877" cy="625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98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357D35-3E3E-4EC7-B3AE-C106ABB7D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4D921-DCE6-4D92-987F-D98C93F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D942F-489D-4A7B-8983-94254348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F0F547-5526-40CC-8397-442101C26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768667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BD913-0EB6-48A4-B22A-6A4DE0898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83BB4-9E91-4801-BBD2-55E49481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778" y="918586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Support Vector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799E1-C5F9-4730-B23D-243D64E2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29" y="246886"/>
            <a:ext cx="3935487" cy="63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11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357D35-3E3E-4EC7-B3AE-C106ABB7D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4D921-DCE6-4D92-987F-D98C93F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D942F-489D-4A7B-8983-94254348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8F0F547-5526-40CC-8397-442101C26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768667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93BD913-0EB6-48A4-B22A-6A4DE0898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83BB4-9E91-4801-BBD2-55E49481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778" y="918586"/>
            <a:ext cx="4566230" cy="38470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</a:rPr>
              <a:t>XGBoost</a:t>
            </a:r>
            <a:r>
              <a:rPr lang="en-US" sz="4800" dirty="0">
                <a:solidFill>
                  <a:srgbClr val="FFFFFF"/>
                </a:solidFill>
              </a:rPr>
              <a:t>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9BA27-0C75-47FD-9F10-7E563DE12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50" y="276913"/>
            <a:ext cx="4677078" cy="63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4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E53825"/>
              </a:gs>
            </a:gsLst>
            <a:lin ang="8100000" scaled="1"/>
            <a:tileRect/>
          </a:gra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767" y="2379663"/>
            <a:ext cx="9791385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Let’s go out there and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rock the data world!</a:t>
            </a:r>
          </a:p>
        </p:txBody>
      </p:sp>
    </p:spTree>
    <p:extLst>
      <p:ext uri="{BB962C8B-B14F-4D97-AF65-F5344CB8AC3E}">
        <p14:creationId xmlns:p14="http://schemas.microsoft.com/office/powerpoint/2010/main" val="199205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3900" y="3764280"/>
            <a:ext cx="9211377" cy="1877344"/>
          </a:xfrm>
        </p:spPr>
        <p:txBody>
          <a:bodyPr/>
          <a:lstStyle/>
          <a:p>
            <a:r>
              <a:rPr lang="en-US" dirty="0"/>
              <a:t>Laserfiche</a:t>
            </a:r>
          </a:p>
          <a:p>
            <a:r>
              <a:rPr lang="en-US" dirty="0"/>
              <a:t>THE COMPANY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49300" y="3105785"/>
            <a:ext cx="1765300" cy="7956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49300" y="5641624"/>
            <a:ext cx="9144000" cy="10437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4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35205"/>
                </a:solidFill>
              </a:rPr>
              <a:t>Who is Laserfiche?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666F1DF-4EC7-46E1-A54C-EBF5445AB75D}"/>
              </a:ext>
            </a:extLst>
          </p:cNvPr>
          <p:cNvSpPr txBox="1">
            <a:spLocks/>
          </p:cNvSpPr>
          <p:nvPr/>
        </p:nvSpPr>
        <p:spPr>
          <a:xfrm>
            <a:off x="664711" y="2178486"/>
            <a:ext cx="10955789" cy="4031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3600" dirty="0"/>
              <a:t>Laserfiche is a leading provider of </a:t>
            </a:r>
          </a:p>
          <a:p>
            <a:pPr marL="0" indent="0" algn="ctr" font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3600" dirty="0">
                <a:solidFill>
                  <a:srgbClr val="E35205"/>
                </a:solidFill>
              </a:rPr>
              <a:t>content management</a:t>
            </a:r>
            <a:r>
              <a:rPr lang="en-US" sz="3600" dirty="0"/>
              <a:t> and </a:t>
            </a:r>
            <a:r>
              <a:rPr lang="en-US" sz="3600" dirty="0">
                <a:solidFill>
                  <a:srgbClr val="E35205"/>
                </a:solidFill>
              </a:rPr>
              <a:t>business process automation </a:t>
            </a:r>
            <a:r>
              <a:rPr lang="en-US" sz="3600" dirty="0"/>
              <a:t>software.</a:t>
            </a:r>
          </a:p>
          <a:p>
            <a:pPr marL="0" indent="0" algn="ctr" fontAlgn="ctr">
              <a:lnSpc>
                <a:spcPct val="150000"/>
              </a:lnSpc>
              <a:buNone/>
            </a:pPr>
            <a:r>
              <a:rPr lang="en-US" sz="1800" dirty="0"/>
              <a:t>We help companies digitally transform their business processes with our easy-to-use but customizable software.</a:t>
            </a:r>
          </a:p>
        </p:txBody>
      </p:sp>
    </p:spTree>
    <p:extLst>
      <p:ext uri="{BB962C8B-B14F-4D97-AF65-F5344CB8AC3E}">
        <p14:creationId xmlns:p14="http://schemas.microsoft.com/office/powerpoint/2010/main" val="270233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7A29E3BF-22D6-41F1-B086-12DA082B3D11}"/>
              </a:ext>
            </a:extLst>
          </p:cNvPr>
          <p:cNvSpPr txBox="1">
            <a:spLocks/>
          </p:cNvSpPr>
          <p:nvPr/>
        </p:nvSpPr>
        <p:spPr>
          <a:xfrm>
            <a:off x="860719" y="2340440"/>
            <a:ext cx="6218175" cy="28053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“At Laserfiche, we make software people love to use.”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9300" y="365125"/>
            <a:ext cx="102108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err="1">
                <a:solidFill>
                  <a:schemeClr val="accent1"/>
                </a:solidFill>
              </a:rPr>
              <a:t>Nien</a:t>
            </a:r>
            <a:r>
              <a:rPr lang="en-US" sz="5000" dirty="0">
                <a:solidFill>
                  <a:schemeClr val="accent1"/>
                </a:solidFill>
              </a:rPr>
              <a:t>-Ling Wacker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0ACEE-1FA0-1644-BF00-BE663F5022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94" y="1792208"/>
            <a:ext cx="3901860" cy="39018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6522" y="5795588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chemeClr val="tx2"/>
                </a:solidFill>
                <a:latin typeface="+mj-lt"/>
              </a:rPr>
              <a:t>1944 - 2014</a:t>
            </a:r>
          </a:p>
        </p:txBody>
      </p:sp>
    </p:spTree>
    <p:extLst>
      <p:ext uri="{BB962C8B-B14F-4D97-AF65-F5344CB8AC3E}">
        <p14:creationId xmlns:p14="http://schemas.microsoft.com/office/powerpoint/2010/main" val="206507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">
            <a:extLst>
              <a:ext uri="{FF2B5EF4-FFF2-40B4-BE49-F238E27FC236}">
                <a16:creationId xmlns:a16="http://schemas.microsoft.com/office/drawing/2014/main" id="{5113FCAB-0D15-A943-9606-626FDC5F6CCC}"/>
              </a:ext>
            </a:extLst>
          </p:cNvPr>
          <p:cNvSpPr txBox="1">
            <a:spLocks/>
          </p:cNvSpPr>
          <p:nvPr/>
        </p:nvSpPr>
        <p:spPr>
          <a:xfrm>
            <a:off x="405436" y="233406"/>
            <a:ext cx="9139744" cy="495551"/>
          </a:xfrm>
          <a:prstGeom prst="rect">
            <a:avLst/>
          </a:prstGeom>
          <a:ln>
            <a:noFill/>
            <a:prstDash val="sysDash"/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/>
                </a:solidFill>
              </a:rPr>
              <a:t>Company Profile</a:t>
            </a:r>
            <a:endParaRPr lang="en-US" sz="3600" dirty="0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EA36022E-93CE-F148-8888-A96A7C59DD98}"/>
              </a:ext>
            </a:extLst>
          </p:cNvPr>
          <p:cNvSpPr/>
          <p:nvPr/>
        </p:nvSpPr>
        <p:spPr>
          <a:xfrm>
            <a:off x="186620" y="1008751"/>
            <a:ext cx="7776090" cy="9357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Content Placeholder 2">
            <a:extLst>
              <a:ext uri="{FF2B5EF4-FFF2-40B4-BE49-F238E27FC236}">
                <a16:creationId xmlns:a16="http://schemas.microsoft.com/office/drawing/2014/main" id="{177C42CA-D20D-0945-AB24-FF4019DC78BA}"/>
              </a:ext>
            </a:extLst>
          </p:cNvPr>
          <p:cNvSpPr txBox="1">
            <a:spLocks/>
          </p:cNvSpPr>
          <p:nvPr/>
        </p:nvSpPr>
        <p:spPr>
          <a:xfrm>
            <a:off x="5839604" y="975834"/>
            <a:ext cx="1652593" cy="659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83E66"/>
              </a:buClr>
              <a:buNone/>
            </a:pPr>
            <a:r>
              <a:rPr lang="en-US" sz="1600" b="1" dirty="0">
                <a:solidFill>
                  <a:srgbClr val="083E66"/>
                </a:solidFill>
                <a:latin typeface="+mj-lt"/>
              </a:rPr>
              <a:t>7</a:t>
            </a:r>
          </a:p>
          <a:p>
            <a:pPr marL="0" indent="0" algn="ctr">
              <a:buClr>
                <a:srgbClr val="083E66"/>
              </a:buClr>
              <a:buNone/>
            </a:pPr>
            <a:r>
              <a:rPr lang="en-US" sz="1400" b="1" dirty="0">
                <a:solidFill>
                  <a:srgbClr val="003366"/>
                </a:solidFill>
                <a:latin typeface="+mj-lt"/>
              </a:rPr>
              <a:t>OFFICE LOCATIONS</a:t>
            </a:r>
          </a:p>
        </p:txBody>
      </p:sp>
      <p:sp>
        <p:nvSpPr>
          <p:cNvPr id="325" name="Content Placeholder 2">
            <a:extLst>
              <a:ext uri="{FF2B5EF4-FFF2-40B4-BE49-F238E27FC236}">
                <a16:creationId xmlns:a16="http://schemas.microsoft.com/office/drawing/2014/main" id="{0A2833DE-D9D9-D946-A0B4-3C53D7DC26E6}"/>
              </a:ext>
            </a:extLst>
          </p:cNvPr>
          <p:cNvSpPr txBox="1">
            <a:spLocks/>
          </p:cNvSpPr>
          <p:nvPr/>
        </p:nvSpPr>
        <p:spPr>
          <a:xfrm>
            <a:off x="504453" y="975834"/>
            <a:ext cx="1390933" cy="659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83E66"/>
              </a:buClr>
              <a:buNone/>
            </a:pPr>
            <a:r>
              <a:rPr lang="en-US" sz="1600" b="1" dirty="0">
                <a:solidFill>
                  <a:srgbClr val="083E66"/>
                </a:solidFill>
                <a:latin typeface="+mj-lt"/>
              </a:rPr>
              <a:t>1987</a:t>
            </a:r>
          </a:p>
          <a:p>
            <a:pPr marL="0" indent="0" algn="ctr">
              <a:buClr>
                <a:srgbClr val="083E66"/>
              </a:buClr>
              <a:buNone/>
            </a:pPr>
            <a:r>
              <a:rPr lang="en-US" sz="1400" b="1" dirty="0">
                <a:solidFill>
                  <a:srgbClr val="003366"/>
                </a:solidFill>
                <a:latin typeface="+mj-lt"/>
              </a:rPr>
              <a:t>FOUNDED</a:t>
            </a:r>
          </a:p>
        </p:txBody>
      </p:sp>
      <p:sp>
        <p:nvSpPr>
          <p:cNvPr id="328" name="Content Placeholder 2">
            <a:extLst>
              <a:ext uri="{FF2B5EF4-FFF2-40B4-BE49-F238E27FC236}">
                <a16:creationId xmlns:a16="http://schemas.microsoft.com/office/drawing/2014/main" id="{5CDD5A2F-9252-EC4B-95E3-64328F7734BE}"/>
              </a:ext>
            </a:extLst>
          </p:cNvPr>
          <p:cNvSpPr txBox="1">
            <a:spLocks/>
          </p:cNvSpPr>
          <p:nvPr/>
        </p:nvSpPr>
        <p:spPr>
          <a:xfrm>
            <a:off x="4074665" y="975834"/>
            <a:ext cx="1390933" cy="659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83E66"/>
              </a:buClr>
              <a:buNone/>
            </a:pPr>
            <a:r>
              <a:rPr lang="en-US" sz="1600" b="1" dirty="0">
                <a:solidFill>
                  <a:srgbClr val="083E66"/>
                </a:solidFill>
                <a:latin typeface="+mj-lt"/>
              </a:rPr>
              <a:t>36,000</a:t>
            </a:r>
          </a:p>
          <a:p>
            <a:pPr marL="0" indent="0" algn="ctr">
              <a:buClr>
                <a:srgbClr val="083E66"/>
              </a:buClr>
              <a:buNone/>
            </a:pPr>
            <a:r>
              <a:rPr lang="en-US" sz="1600" b="1" dirty="0">
                <a:latin typeface="+mj-lt"/>
              </a:rPr>
              <a:t> </a:t>
            </a:r>
            <a:r>
              <a:rPr lang="en-US" sz="1400" b="1" dirty="0">
                <a:solidFill>
                  <a:srgbClr val="003366"/>
                </a:solidFill>
                <a:latin typeface="+mj-lt"/>
              </a:rPr>
              <a:t>INSTALLATIONS</a:t>
            </a:r>
          </a:p>
        </p:txBody>
      </p:sp>
      <p:sp>
        <p:nvSpPr>
          <p:cNvPr id="329" name="Content Placeholder 2">
            <a:extLst>
              <a:ext uri="{FF2B5EF4-FFF2-40B4-BE49-F238E27FC236}">
                <a16:creationId xmlns:a16="http://schemas.microsoft.com/office/drawing/2014/main" id="{E2F391D0-5732-BB47-BCC5-ED479EC4F337}"/>
              </a:ext>
            </a:extLst>
          </p:cNvPr>
          <p:cNvSpPr txBox="1">
            <a:spLocks/>
          </p:cNvSpPr>
          <p:nvPr/>
        </p:nvSpPr>
        <p:spPr>
          <a:xfrm>
            <a:off x="9122780" y="2962385"/>
            <a:ext cx="2063801" cy="659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83E66"/>
              </a:buClr>
              <a:buNone/>
            </a:pPr>
            <a:r>
              <a:rPr lang="en-US" b="1" dirty="0">
                <a:solidFill>
                  <a:srgbClr val="083E66"/>
                </a:solidFill>
              </a:rPr>
              <a:t>5 </a:t>
            </a:r>
          </a:p>
          <a:p>
            <a:pPr marL="0" indent="0" algn="ctr">
              <a:buClr>
                <a:srgbClr val="083E66"/>
              </a:buClr>
              <a:buNone/>
            </a:pPr>
            <a:r>
              <a:rPr lang="en-US" b="1" dirty="0">
                <a:solidFill>
                  <a:srgbClr val="003366"/>
                </a:solidFill>
              </a:rPr>
              <a:t>MILLION END USERS in 80 COUNTRIES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8092672" y="1008750"/>
            <a:ext cx="0" cy="5727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 Placeholder 8"/>
          <p:cNvSpPr txBox="1">
            <a:spLocks/>
          </p:cNvSpPr>
          <p:nvPr/>
        </p:nvSpPr>
        <p:spPr>
          <a:xfrm>
            <a:off x="7962710" y="2348008"/>
            <a:ext cx="4253979" cy="25482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endParaRPr lang="en-US" i="1" dirty="0">
              <a:latin typeface="+mj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87680" y="1944500"/>
            <a:ext cx="7489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75D074C-7205-4FA7-AFEE-90E9E76C4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88" y="2429442"/>
            <a:ext cx="6618051" cy="3419808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6F47086-7E98-4F0D-BC44-9C1B2651CCEF}"/>
              </a:ext>
            </a:extLst>
          </p:cNvPr>
          <p:cNvSpPr txBox="1">
            <a:spLocks/>
          </p:cNvSpPr>
          <p:nvPr/>
        </p:nvSpPr>
        <p:spPr>
          <a:xfrm>
            <a:off x="2213219" y="975834"/>
            <a:ext cx="1390933" cy="659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083E66"/>
              </a:buClr>
              <a:buNone/>
            </a:pPr>
            <a:r>
              <a:rPr lang="en-US" sz="1600" b="1" dirty="0">
                <a:solidFill>
                  <a:srgbClr val="083E66"/>
                </a:solidFill>
                <a:latin typeface="+mj-lt"/>
              </a:rPr>
              <a:t>400+</a:t>
            </a:r>
          </a:p>
          <a:p>
            <a:pPr marL="0" indent="0" algn="ctr">
              <a:buClr>
                <a:srgbClr val="083E66"/>
              </a:buClr>
              <a:buNone/>
            </a:pPr>
            <a:r>
              <a:rPr lang="en-US" sz="1400" b="1" dirty="0">
                <a:solidFill>
                  <a:srgbClr val="003366"/>
                </a:solidFill>
                <a:latin typeface="+mj-lt"/>
              </a:rPr>
              <a:t>EMPLOYEES</a:t>
            </a:r>
          </a:p>
        </p:txBody>
      </p:sp>
    </p:spTree>
    <p:extLst>
      <p:ext uri="{BB962C8B-B14F-4D97-AF65-F5344CB8AC3E}">
        <p14:creationId xmlns:p14="http://schemas.microsoft.com/office/powerpoint/2010/main" val="174586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animBg="1"/>
      <p:bldP spid="325" grpId="0" animBg="1"/>
      <p:bldP spid="328" grpId="0" animBg="1"/>
      <p:bldP spid="329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46D4-D9CA-445E-BE50-634AE98FB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E35205"/>
                </a:solidFill>
                <a:latin typeface="+mj-lt"/>
                <a:ea typeface="+mj-ea"/>
                <a:cs typeface="+mj-cs"/>
              </a:rPr>
              <a:t>Laserfiche Product Suites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C08F06-F5F7-4365-8724-822A1D393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1" y="375320"/>
            <a:ext cx="3848658" cy="3848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B68537-6623-4226-9C6E-09BADAAFA5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70" y="635759"/>
            <a:ext cx="2628285" cy="11367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DDE8B7-1530-4266-9AE8-2C218699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652" y="2703360"/>
            <a:ext cx="2628286" cy="12418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DCF100-9EA9-4324-AC54-EF03F5088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10" y="4991703"/>
            <a:ext cx="1656952" cy="1288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5615E-3ADE-4F14-9973-7C1094DB20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54" y="5166266"/>
            <a:ext cx="1669613" cy="9391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F3DC3D-0A04-4FB2-B382-730977F4C8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88" y="5166451"/>
            <a:ext cx="2628286" cy="9391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CF5E0-ED7E-4D71-B87B-5847C7729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3" y="1976285"/>
            <a:ext cx="3545479" cy="42006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/>
              <a:t>Digitize</a:t>
            </a:r>
          </a:p>
          <a:p>
            <a:pPr lvl="1"/>
            <a:r>
              <a:rPr lang="en-US" sz="1700" dirty="0"/>
              <a:t>Scan and capture</a:t>
            </a:r>
          </a:p>
          <a:p>
            <a:pPr lvl="1"/>
            <a:r>
              <a:rPr lang="en-US" sz="1700" dirty="0"/>
              <a:t>Repository</a:t>
            </a:r>
          </a:p>
          <a:p>
            <a:pPr lvl="1"/>
            <a:r>
              <a:rPr lang="en-US" sz="1700" dirty="0"/>
              <a:t>Quick Fields</a:t>
            </a:r>
          </a:p>
          <a:p>
            <a:r>
              <a:rPr lang="en-US" sz="1700" dirty="0"/>
              <a:t>Automate</a:t>
            </a:r>
          </a:p>
          <a:p>
            <a:pPr lvl="1"/>
            <a:r>
              <a:rPr lang="en-US" sz="1700" dirty="0"/>
              <a:t>Forms</a:t>
            </a:r>
          </a:p>
          <a:p>
            <a:pPr lvl="1"/>
            <a:r>
              <a:rPr lang="en-US" sz="1700" dirty="0"/>
              <a:t>Business Process</a:t>
            </a:r>
          </a:p>
          <a:p>
            <a:r>
              <a:rPr lang="en-US" sz="1700" dirty="0"/>
              <a:t>Transform</a:t>
            </a:r>
          </a:p>
          <a:p>
            <a:pPr lvl="1"/>
            <a:r>
              <a:rPr lang="en-US" sz="1700" dirty="0"/>
              <a:t>Robotic Process Automation (Bots)</a:t>
            </a:r>
          </a:p>
          <a:p>
            <a:pPr lvl="1"/>
            <a:r>
              <a:rPr lang="en-US" sz="1700" dirty="0"/>
              <a:t>Connector</a:t>
            </a:r>
          </a:p>
          <a:p>
            <a:pPr lvl="1"/>
            <a:r>
              <a:rPr lang="en-US" sz="1700" dirty="0"/>
              <a:t>Software Development Kit (SDK)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6858001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218591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10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3900" y="3764280"/>
            <a:ext cx="9211377" cy="1877344"/>
          </a:xfrm>
        </p:spPr>
        <p:txBody>
          <a:bodyPr/>
          <a:lstStyle/>
          <a:p>
            <a:r>
              <a:rPr lang="en-US" dirty="0"/>
              <a:t>Laserfiche</a:t>
            </a:r>
          </a:p>
          <a:p>
            <a:r>
              <a:rPr lang="en-US" dirty="0"/>
              <a:t>ITS EMPLOYEES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49300" y="3105785"/>
            <a:ext cx="1765300" cy="79565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6000" b="1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49300" y="5641624"/>
            <a:ext cx="9144000" cy="104378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i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Laserfiche Confidential - Do Not Distribute</a:t>
            </a:r>
            <a:endParaRPr lang="en-US" sz="10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66773"/>
            <a:ext cx="12192000" cy="91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4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F">
      <a:dk1>
        <a:srgbClr val="44515E"/>
      </a:dk1>
      <a:lt1>
        <a:sysClr val="window" lastClr="FFFFFF"/>
      </a:lt1>
      <a:dk2>
        <a:srgbClr val="616C77"/>
      </a:dk2>
      <a:lt2>
        <a:srgbClr val="E3EDF3"/>
      </a:lt2>
      <a:accent1>
        <a:srgbClr val="FF6305"/>
      </a:accent1>
      <a:accent2>
        <a:srgbClr val="FF9F00"/>
      </a:accent2>
      <a:accent3>
        <a:srgbClr val="A20050"/>
      </a:accent3>
      <a:accent4>
        <a:srgbClr val="FFCB30"/>
      </a:accent4>
      <a:accent5>
        <a:srgbClr val="FF4549"/>
      </a:accent5>
      <a:accent6>
        <a:srgbClr val="09B9C0"/>
      </a:accent6>
      <a:hlink>
        <a:srgbClr val="1D77F8"/>
      </a:hlink>
      <a:folHlink>
        <a:srgbClr val="A21D5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684</Words>
  <Application>Microsoft Office PowerPoint</Application>
  <PresentationFormat>Widescreen</PresentationFormat>
  <Paragraphs>116</Paragraphs>
  <Slides>24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Worksheet</vt:lpstr>
      <vt:lpstr>Machine Learning and Employee Data</vt:lpstr>
      <vt:lpstr>Agenda</vt:lpstr>
      <vt:lpstr>PowerPoint Presentation</vt:lpstr>
      <vt:lpstr>Who is Laserfiche?</vt:lpstr>
      <vt:lpstr>PowerPoint Presentation</vt:lpstr>
      <vt:lpstr>PowerPoint Presentation</vt:lpstr>
      <vt:lpstr>Laserfiche Product Suites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HMO or PPO:  What is it?</vt:lpstr>
      <vt:lpstr>HMO or PPO:  What’s the difference anyway?</vt:lpstr>
      <vt:lpstr>Which plan will employees choose?</vt:lpstr>
      <vt:lpstr>Accuracy Score per Model?</vt:lpstr>
      <vt:lpstr>Which features were important?</vt:lpstr>
      <vt:lpstr>Preprocess Data</vt:lpstr>
      <vt:lpstr>KNeighbors</vt:lpstr>
      <vt:lpstr>Logistic Regression</vt:lpstr>
      <vt:lpstr>Random Forest</vt:lpstr>
      <vt:lpstr>Support Vector Classifier</vt:lpstr>
      <vt:lpstr>XGBoost Classifier</vt:lpstr>
      <vt:lpstr>Let’s go out there and rock the data world!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Employee Data</dc:title>
  <dc:creator>David Bourdeau</dc:creator>
  <cp:lastModifiedBy>David Bourdeau</cp:lastModifiedBy>
  <cp:revision>1</cp:revision>
  <dcterms:created xsi:type="dcterms:W3CDTF">2020-09-27T06:45:40Z</dcterms:created>
  <dcterms:modified xsi:type="dcterms:W3CDTF">2020-09-27T07:03:55Z</dcterms:modified>
</cp:coreProperties>
</file>